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46"/>
  </p:notesMasterIdLst>
  <p:sldIdLst>
    <p:sldId id="256" r:id="rId2"/>
    <p:sldId id="539" r:id="rId3"/>
    <p:sldId id="452" r:id="rId4"/>
    <p:sldId id="467" r:id="rId5"/>
    <p:sldId id="484" r:id="rId6"/>
    <p:sldId id="485" r:id="rId7"/>
    <p:sldId id="498" r:id="rId8"/>
    <p:sldId id="490" r:id="rId9"/>
    <p:sldId id="493" r:id="rId10"/>
    <p:sldId id="495" r:id="rId11"/>
    <p:sldId id="486" r:id="rId12"/>
    <p:sldId id="497" r:id="rId13"/>
    <p:sldId id="521" r:id="rId14"/>
    <p:sldId id="499" r:id="rId15"/>
    <p:sldId id="500" r:id="rId16"/>
    <p:sldId id="496" r:id="rId17"/>
    <p:sldId id="501" r:id="rId18"/>
    <p:sldId id="502" r:id="rId19"/>
    <p:sldId id="487" r:id="rId20"/>
    <p:sldId id="488" r:id="rId21"/>
    <p:sldId id="489" r:id="rId22"/>
    <p:sldId id="503" r:id="rId23"/>
    <p:sldId id="504" r:id="rId24"/>
    <p:sldId id="506" r:id="rId25"/>
    <p:sldId id="536" r:id="rId26"/>
    <p:sldId id="507" r:id="rId27"/>
    <p:sldId id="511" r:id="rId28"/>
    <p:sldId id="509" r:id="rId29"/>
    <p:sldId id="508" r:id="rId30"/>
    <p:sldId id="513" r:id="rId31"/>
    <p:sldId id="514" r:id="rId32"/>
    <p:sldId id="515" r:id="rId33"/>
    <p:sldId id="517" r:id="rId34"/>
    <p:sldId id="518" r:id="rId35"/>
    <p:sldId id="519" r:id="rId36"/>
    <p:sldId id="520" r:id="rId37"/>
    <p:sldId id="522" r:id="rId38"/>
    <p:sldId id="529" r:id="rId39"/>
    <p:sldId id="533" r:id="rId40"/>
    <p:sldId id="531" r:id="rId41"/>
    <p:sldId id="532" r:id="rId42"/>
    <p:sldId id="534" r:id="rId43"/>
    <p:sldId id="524" r:id="rId44"/>
    <p:sldId id="538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238"/>
    <a:srgbClr val="7A81FF"/>
    <a:srgbClr val="00BFC4"/>
    <a:srgbClr val="9437FF"/>
    <a:srgbClr val="C03EFF"/>
    <a:srgbClr val="F97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6"/>
    <p:restoredTop sz="93608"/>
  </p:normalViewPr>
  <p:slideViewPr>
    <p:cSldViewPr snapToGrid="0" snapToObjects="1">
      <p:cViewPr>
        <p:scale>
          <a:sx n="96" d="100"/>
          <a:sy n="96" d="100"/>
        </p:scale>
        <p:origin x="67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/Relationships>
</file>

<file path=ppt/media/image10.png>
</file>

<file path=ppt/media/image11.tiff>
</file>

<file path=ppt/media/image12.png>
</file>

<file path=ppt/media/image12.tiff>
</file>

<file path=ppt/media/image13.png>
</file>

<file path=ppt/media/image13.tiff>
</file>

<file path=ppt/media/image14.png>
</file>

<file path=ppt/media/image16.tiff>
</file>

<file path=ppt/media/image17.png>
</file>

<file path=ppt/media/image19.png>
</file>

<file path=ppt/media/image20.png>
</file>

<file path=ppt/media/image4.tiff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C6CEAD-DD3D-334D-A963-BC72DE2105C5}" type="datetimeFigureOut">
              <a:rPr lang="en-US" smtClean="0"/>
              <a:t>11/7/17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478AD-CFE1-334F-AC71-B5D4CA12F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148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818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91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45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4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95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10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876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1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067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70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01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 validation and selection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Stephanie J. </a:t>
            </a:r>
            <a:r>
              <a:rPr lang="en-US" dirty="0" err="1" smtClean="0"/>
              <a:t>spielman</a:t>
            </a:r>
            <a:r>
              <a:rPr lang="en-US" dirty="0" smtClean="0"/>
              <a:t>, </a:t>
            </a:r>
            <a:r>
              <a:rPr lang="en-US" dirty="0" err="1" smtClean="0"/>
              <a:t>phd</a:t>
            </a:r>
            <a:endParaRPr lang="en-US" dirty="0" smtClean="0"/>
          </a:p>
          <a:p>
            <a:r>
              <a:rPr lang="en-US" dirty="0" smtClean="0"/>
              <a:t>bio5312, Fall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these qualities for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10068782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biopsy2 &lt;- biopsy %&gt;%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predict(model,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biopsy,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type = "response")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Let's say &gt;=0.5 is a prediction of malignancy ###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biopsy2 %&gt;%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ifelse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&gt;= 0.5, "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mal","benign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tally()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434 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    10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    11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   228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5679288" y="5213684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3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lnSpc>
                <a:spcPct val="85000"/>
              </a:lnSpc>
              <a:spcBef>
                <a:spcPct val="0"/>
              </a:spcBef>
            </a:pPr>
            <a:r>
              <a:rPr lang="en-US" sz="4800" dirty="0" smtClean="0">
                <a:latin typeface="+mj-lt"/>
              </a:rPr>
              <a:t>Evaluating the classifier</a:t>
            </a:r>
            <a:endParaRPr lang="en-US" sz="48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528542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434    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    10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    11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   228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5772751" y="2502568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8147" y="4379495"/>
            <a:ext cx="105557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TPR = TP / (TP + FN)    = 228 / (228 + 11)          = 0.953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FPR = FP / (FP + TN)    = 10 / (10 + 434)           = 0.023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TNR = 1 </a:t>
            </a:r>
            <a:r>
              <a:rPr lang="mr-IN" sz="2000" b="1" dirty="0" smtClean="0">
                <a:latin typeface="Monaco" charset="0"/>
                <a:ea typeface="Monaco" charset="0"/>
                <a:cs typeface="Monaco" charset="0"/>
              </a:rPr>
              <a:t>–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FPR                                       = 0.977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PPV = TP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/ (TP + FP)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  =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228/(228 + 10)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          = 0.957</a:t>
            </a:r>
          </a:p>
          <a:p>
            <a:r>
              <a:rPr lang="en-US" sz="2000" b="1" dirty="0" err="1" smtClean="0">
                <a:latin typeface="Monaco" charset="0"/>
                <a:ea typeface="Monaco" charset="0"/>
                <a:cs typeface="Monaco" charset="0"/>
              </a:rPr>
              <a:t>Acc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= (TP+TN)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/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(total) = (228 + 434) / (683)       = 0.969 </a:t>
            </a:r>
            <a:endParaRPr lang="en-US" sz="2000" b="1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for </a:t>
            </a:r>
            <a:r>
              <a:rPr lang="en-US" b="1" dirty="0" smtClean="0"/>
              <a:t>any possible </a:t>
            </a:r>
            <a:r>
              <a:rPr lang="en-US" dirty="0" smtClean="0"/>
              <a:t>cutoff?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Receiver Operating Characteristic (ROC) curves</a:t>
            </a:r>
            <a:r>
              <a:rPr lang="en-US" dirty="0" smtClean="0"/>
              <a:t> are a common tool to diagnose the ability of a binary classifier</a:t>
            </a:r>
          </a:p>
          <a:p>
            <a:endParaRPr lang="en-US" dirty="0"/>
          </a:p>
          <a:p>
            <a:r>
              <a:rPr lang="en-US" dirty="0" smtClean="0"/>
              <a:t>Quantify with metric </a:t>
            </a:r>
            <a:r>
              <a:rPr lang="en-US" b="1" dirty="0" smtClean="0"/>
              <a:t>AUC</a:t>
            </a:r>
            <a:endParaRPr lang="en-US" dirty="0" smtClean="0"/>
          </a:p>
          <a:p>
            <a:pPr lvl="1"/>
            <a:r>
              <a:rPr lang="en-US" b="1" dirty="0" smtClean="0"/>
              <a:t>A</a:t>
            </a:r>
            <a:r>
              <a:rPr lang="en-US" dirty="0" smtClean="0"/>
              <a:t>rea </a:t>
            </a:r>
            <a:r>
              <a:rPr lang="en-US" b="1" dirty="0" smtClean="0"/>
              <a:t>U</a:t>
            </a:r>
            <a:r>
              <a:rPr lang="en-US" dirty="0" smtClean="0"/>
              <a:t>nder the </a:t>
            </a:r>
            <a:r>
              <a:rPr lang="en-US" b="1" dirty="0" smtClean="0"/>
              <a:t>C</a:t>
            </a:r>
            <a:r>
              <a:rPr lang="en-US" dirty="0" smtClean="0"/>
              <a:t>urve (literally)</a:t>
            </a:r>
          </a:p>
          <a:p>
            <a:pPr lvl="1"/>
            <a:r>
              <a:rPr lang="en-US" dirty="0" smtClean="0"/>
              <a:t>0.5 = random classification</a:t>
            </a:r>
          </a:p>
          <a:p>
            <a:pPr lvl="1"/>
            <a:r>
              <a:rPr lang="en-US" dirty="0" smtClean="0"/>
              <a:t>1 = perfect classification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537" y="2641337"/>
            <a:ext cx="3847069" cy="33361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73329" y="3857414"/>
            <a:ext cx="15703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TPR = Sensitivity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828118" y="5936092"/>
            <a:ext cx="2645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FPR= 1 </a:t>
            </a:r>
            <a:r>
              <a:rPr lang="en-US" sz="2400" smtClean="0"/>
              <a:t>- Specificity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2544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Real-life ROC curves</a:t>
            </a:r>
            <a:endParaRPr lang="en-US" dirty="0"/>
          </a:p>
        </p:txBody>
      </p:sp>
      <p:pic>
        <p:nvPicPr>
          <p:cNvPr id="4" name="Picture 3" descr="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072" y="1852005"/>
            <a:ext cx="4982816" cy="4482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03469" y="6080844"/>
            <a:ext cx="3088531" cy="25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Keller, </a:t>
            </a:r>
            <a:r>
              <a:rPr lang="en-US" sz="1000" dirty="0" err="1" smtClean="0"/>
              <a:t>Mis</a:t>
            </a:r>
            <a:r>
              <a:rPr lang="en-US" sz="1000" dirty="0" smtClean="0"/>
              <a:t>, </a:t>
            </a:r>
            <a:r>
              <a:rPr lang="en-US" sz="1000" dirty="0" err="1" smtClean="0"/>
              <a:t>Jia</a:t>
            </a:r>
            <a:r>
              <a:rPr lang="en-US" sz="1000" dirty="0" smtClean="0"/>
              <a:t>, Wilke. Genome Biol. </a:t>
            </a:r>
            <a:r>
              <a:rPr lang="en-US" sz="1000" dirty="0" err="1" smtClean="0"/>
              <a:t>Evol</a:t>
            </a:r>
            <a:r>
              <a:rPr lang="en-US" sz="1000" dirty="0" smtClean="0"/>
              <a:t>. 4:80-88, 2012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743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and AUC for our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5713" y="2087592"/>
            <a:ext cx="11623695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library(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pROC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) ### You will have to install this package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## the 2</a:t>
            </a:r>
            <a:r>
              <a:rPr lang="en-US" sz="2200" baseline="30000" dirty="0" smtClean="0">
                <a:latin typeface="Monaco" charset="0"/>
                <a:ea typeface="Monaco" charset="0"/>
                <a:cs typeface="Monaco" charset="0"/>
              </a:rPr>
              <a:t>nd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argument can be either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linear.predictors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or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fitted.values</a:t>
            </a:r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roc.object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&lt;- roc(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model$linear.predictors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roc.object$auc</a:t>
            </a:r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	Area 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under the curve: 0.9963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9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ROC curve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5713" y="2087592"/>
            <a:ext cx="803296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roc.data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roc.object$specificities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                    y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=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roc.object$sensitivities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roc.data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(x = x, y = y))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ylab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("Sensitivity")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xlab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("Specificity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")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597" y="2846717"/>
            <a:ext cx="4327585" cy="3400245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8160589" y="3071004"/>
            <a:ext cx="3485071" cy="26914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09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via AUC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tidy(model)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              term      estimate  std.error   statistic      p.value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          (Intercept) -10.103942243 1.17487744 -8.59999681 7.971831e-18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2       clump_thickness   0.535014068 0.14201743  3.76724220 1.650608e-04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3     uniform_cell_size  -0.006279717 0.20907739 -0.03003537 9.760388e-01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4    uniform_cell_shape   0.322706496 0.23060065  1.39941710 1.616879e-01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5         marg_adhesion   0.330636915 0.12345089  2.67828703 7.399977e-03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6  epithelial_cell_size   0.096635417 0.15659236  0.61711452 5.371592e-01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7           bare_nuclei   0.383024572 0.09384327  4.08153469 4.473930e-05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8       bland_chromatin   0.447187920 0.17138238  2.60929928 9.072785e-03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9       normal_nucleoli   0.213030682 0.11287348  1.88734050 5.911454e-02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10              mitoses   0.534835631 0.32877389  1.62675821 1.037885e-01</a:t>
            </a:r>
          </a:p>
          <a:p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model1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data=biopsy, family=binomial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model2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clump_thickness + marg_adhesion +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bare_nuclei + 					bland_chromatin,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data=biopsy, family=binomial)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5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via AUC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model1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data=biopsy, family=binomial)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 &lt;- roc(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model1$linear.predictors)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roc1$auc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Area under the curve: 0.9089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model2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 + marg_adhesion + bare_nuclei + 					bland_chromatin,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data=biopsy, family=binomial)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 &lt;- roc(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model2$linear.predictors)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roc2$auc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Area under the curve: 0.9947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52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Directly compare ROC curves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roc1.data 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roc1$specificities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                   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y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roc1$sensitivities,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	  model = "model1")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roc2.data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roc2$specificities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                     y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roc2$sensitivities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		  model = "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model2")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roc.both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rbind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(roc1.data, roc2.data)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roc.both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(x=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x,y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y,color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=model)) +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810" y="2483893"/>
            <a:ext cx="4810008" cy="377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12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Breathe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4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PLEASE INSTALL "</a:t>
            </a:r>
            <a:r>
              <a:rPr lang="en-US" dirty="0" err="1"/>
              <a:t>pROC</a:t>
            </a:r>
            <a:r>
              <a:rPr lang="en-US" dirty="0"/>
              <a:t>"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16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 selection and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Quantities of </a:t>
            </a:r>
            <a:r>
              <a:rPr lang="en-US" b="1" dirty="0" smtClean="0"/>
              <a:t>model fit</a:t>
            </a:r>
            <a:r>
              <a:rPr lang="en-US" dirty="0" smtClean="0"/>
              <a:t> (how well does my model fit the data?</a:t>
            </a:r>
            <a:r>
              <a:rPr lang="en-US" dirty="0" smtClean="0">
                <a:sym typeface="Wingdings"/>
              </a:rPr>
              <a:t>)</a:t>
            </a:r>
          </a:p>
          <a:p>
            <a:pPr lvl="1"/>
            <a:r>
              <a:rPr lang="en-US" strike="sngStrike" dirty="0" smtClean="0">
                <a:sym typeface="Wingdings"/>
              </a:rPr>
              <a:t>R</a:t>
            </a:r>
            <a:r>
              <a:rPr lang="en-US" strike="sngStrike" baseline="30000" dirty="0" smtClean="0">
                <a:sym typeface="Wingdings"/>
              </a:rPr>
              <a:t>2</a:t>
            </a:r>
            <a:endParaRPr lang="en-US" strike="sngStrike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Likelihood </a:t>
            </a:r>
          </a:p>
          <a:p>
            <a:pPr lvl="1"/>
            <a:r>
              <a:rPr lang="en-US" dirty="0" err="1" smtClean="0">
                <a:sym typeface="Wingdings"/>
              </a:rPr>
              <a:t>Akaike</a:t>
            </a:r>
            <a:r>
              <a:rPr lang="en-US" dirty="0" smtClean="0">
                <a:sym typeface="Wingdings"/>
              </a:rPr>
              <a:t> Information Criterion (AIC)</a:t>
            </a:r>
          </a:p>
          <a:p>
            <a:pPr lvl="1"/>
            <a:r>
              <a:rPr lang="en-US" dirty="0" smtClean="0">
                <a:sym typeface="Wingdings"/>
              </a:rPr>
              <a:t>Bayesian Information Criterion (BIC)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88349" y="4190353"/>
            <a:ext cx="12182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model &lt;- lm(Sepal.Length ~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Petal.Length,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glance(model)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0.7599546458  0.7583327177 0.407074548 468.5501535 1.038667419e-47 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1 -77.02021159 160.0404232 169.0723291 24.52503377         148</a:t>
            </a:r>
          </a:p>
        </p:txBody>
      </p:sp>
    </p:spTree>
    <p:extLst>
      <p:ext uri="{BB962C8B-B14F-4D97-AF65-F5344CB8AC3E}">
        <p14:creationId xmlns:p14="http://schemas.microsoft.com/office/powerpoint/2010/main" val="210554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The </a:t>
                </a:r>
                <a:r>
                  <a:rPr lang="en-US" b="1" dirty="0" smtClean="0"/>
                  <a:t>likelihood</a:t>
                </a:r>
                <a:r>
                  <a:rPr lang="en-US" dirty="0" smtClean="0"/>
                  <a:t> of a model is the probability of observing your data, given the model's parameters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𝑷</m:t>
                    </m:r>
                    <m:d>
                      <m:dPr>
                        <m:endChr m:val="|"/>
                        <m:ctrlPr>
                          <a:rPr lang="en-US" b="1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charset="0"/>
                          </a:rPr>
                          <m:t>𝒅𝒂𝒕𝒂</m:t>
                        </m:r>
                      </m:e>
                    </m:d>
                    <m:r>
                      <a:rPr lang="en-US" b="1" i="1">
                        <a:latin typeface="Cambria Math" charset="0"/>
                      </a:rPr>
                      <m:t> </m:t>
                    </m:r>
                    <m:r>
                      <a:rPr lang="en-US" b="1" i="1" smtClean="0">
                        <a:latin typeface="Cambria Math" charset="0"/>
                      </a:rPr>
                      <m:t>𝒑𝒂𝒓𝒂𝒎𝒆𝒕𝒆𝒓𝒔</m:t>
                    </m:r>
                    <m:r>
                      <a:rPr lang="en-US" b="1" i="1">
                        <a:latin typeface="Cambria Math" charset="0"/>
                      </a:rPr>
                      <m:t>)</m:t>
                    </m:r>
                  </m:oMath>
                </a14:m>
                <a:endParaRPr lang="en-US" b="1" dirty="0" smtClean="0"/>
              </a:p>
              <a:p>
                <a:pPr lvl="1"/>
                <a:endParaRPr lang="en-US" b="1" dirty="0"/>
              </a:p>
              <a:p>
                <a:r>
                  <a:rPr lang="en-US" dirty="0" smtClean="0"/>
                  <a:t>Generally we use </a:t>
                </a:r>
                <a:r>
                  <a:rPr lang="en-US" dirty="0" err="1" smtClean="0"/>
                  <a:t>LogL</a:t>
                </a:r>
                <a:r>
                  <a:rPr lang="en-US" dirty="0" smtClean="0"/>
                  <a:t> (ln likelihood), because likelihoods are very very small</a:t>
                </a: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4" t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144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likelihood calculation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639796" cy="4023360"/>
          </a:xfrm>
        </p:spPr>
        <p:txBody>
          <a:bodyPr>
            <a:normAutofit/>
          </a:bodyPr>
          <a:lstStyle/>
          <a:p>
            <a:r>
              <a:rPr lang="en-US" dirty="0" smtClean="0"/>
              <a:t>I flip a coin 500 times and get 380 heads, 120 tails. What is the likelihood of a model with </a:t>
            </a:r>
            <a:r>
              <a:rPr lang="en-US" i="1" dirty="0" smtClean="0"/>
              <a:t>p=0.5</a:t>
            </a:r>
            <a:r>
              <a:rPr lang="en-US" dirty="0" smtClean="0"/>
              <a:t>?</a:t>
            </a:r>
          </a:p>
          <a:p>
            <a:endParaRPr lang="mr-IN" dirty="0"/>
          </a:p>
          <a:p>
            <a:endParaRPr lang="en-US" i="1" dirty="0">
              <a:solidFill>
                <a:schemeClr val="tx1"/>
              </a:solidFill>
              <a:latin typeface="Cambria Math" charset="0"/>
            </a:endParaRPr>
          </a:p>
          <a:p>
            <a:endParaRPr lang="en-US" i="1" dirty="0">
              <a:solidFill>
                <a:schemeClr val="tx1"/>
              </a:solidFill>
              <a:latin typeface="Cambria Math" charset="0"/>
            </a:endParaRPr>
          </a:p>
          <a:p>
            <a:endParaRPr lang="en-US" dirty="0"/>
          </a:p>
          <a:p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097280" y="2626596"/>
                <a:ext cx="8574848" cy="24616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6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 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𝑠𝑢𝑐𝑐𝑒𝑠𝑠𝑒𝑠</m:t>
                          </m:r>
                        </m:e>
                      </m:d>
                      <m:r>
                        <a:rPr lang="en-US" sz="2600" i="1">
                          <a:latin typeface="Cambria Math" charset="0"/>
                        </a:rPr>
                        <m:t>= </m:t>
                      </m:r>
                      <m:d>
                        <m:d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mr-IN" sz="26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6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600" i="1">
                                  <a:latin typeface="Cambria Math" charset="0"/>
                                </a:rPr>
                                <m:t>𝑘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𝑞</m:t>
                          </m:r>
                        </m:e>
                        <m:sup>
                          <m:r>
                            <a:rPr lang="en-US" sz="2600" i="1">
                              <a:latin typeface="Cambria Math" charset="0"/>
                            </a:rPr>
                            <m:t>(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−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sz="2600" i="1" dirty="0">
                  <a:latin typeface="Cambria Math" charset="0"/>
                </a:endParaRPr>
              </a:p>
              <a:p>
                <a:endParaRPr lang="en-US" sz="2600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sz="26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charset="0"/>
                          </a:rPr>
                          <m:t>380 </m:t>
                        </m:r>
                        <m:r>
                          <a:rPr lang="en-US" sz="2600" i="1">
                            <a:latin typeface="Cambria Math" charset="0"/>
                          </a:rPr>
                          <m:t>𝑠𝑢𝑐𝑐𝑒𝑠𝑠𝑒𝑠</m:t>
                        </m:r>
                        <m:r>
                          <a:rPr lang="en-US" sz="2600" i="1">
                            <a:latin typeface="Cambria Math" charset="0"/>
                          </a:rPr>
                          <m:t> | </m:t>
                        </m:r>
                        <m:r>
                          <a:rPr lang="en-US" sz="2600" i="1">
                            <a:latin typeface="Cambria Math" charset="0"/>
                          </a:rPr>
                          <m:t>𝑝</m:t>
                        </m:r>
                        <m:r>
                          <a:rPr lang="en-US" sz="2600" i="1">
                            <a:latin typeface="Cambria Math" charset="0"/>
                          </a:rPr>
                          <m:t>=0.5</m:t>
                        </m:r>
                      </m:e>
                    </m:d>
                    <m:r>
                      <a:rPr lang="en-US" sz="2600" i="1">
                        <a:latin typeface="Cambria Math" charset="0"/>
                      </a:rPr>
                      <m:t>= </m:t>
                    </m:r>
                    <m:d>
                      <m:dPr>
                        <m:ctrlPr>
                          <a:rPr lang="mr-IN" sz="2600" i="1"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mr-IN" sz="26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600" b="0" i="1" smtClean="0">
                                <a:latin typeface="Cambria Math" charset="0"/>
                              </a:rPr>
                              <m:t>380</m:t>
                            </m:r>
                          </m:num>
                          <m:den>
                            <m:r>
                              <a:rPr lang="en-US" sz="2600" b="0" i="1" smtClean="0">
                                <a:latin typeface="Cambria Math" charset="0"/>
                              </a:rPr>
                              <m:t>500</m:t>
                            </m:r>
                          </m:den>
                        </m:f>
                      </m:e>
                    </m:d>
                    <m:sSup>
                      <m:sSupPr>
                        <m:ctrlPr>
                          <a:rPr lang="mr-IN" sz="26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charset="0"/>
                          </a:rPr>
                          <m:t>0.5</m:t>
                        </m:r>
                      </m:e>
                      <m:sup>
                        <m:r>
                          <a:rPr lang="en-US" sz="2600" b="0" i="1" smtClean="0">
                            <a:latin typeface="Cambria Math" charset="0"/>
                          </a:rPr>
                          <m:t>380</m:t>
                        </m:r>
                      </m:sup>
                    </m:sSup>
                    <m:sSup>
                      <m:sSupPr>
                        <m:ctrlPr>
                          <a:rPr lang="mr-IN" sz="26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charset="0"/>
                          </a:rPr>
                          <m:t>0.5</m:t>
                        </m:r>
                      </m:e>
                      <m:sup>
                        <m:r>
                          <a:rPr lang="en-US" sz="2600" b="0" i="1" smtClean="0">
                            <a:latin typeface="Cambria Math" charset="0"/>
                          </a:rPr>
                          <m:t>120</m:t>
                        </m:r>
                      </m:sup>
                    </m:sSup>
                    <m:r>
                      <a:rPr lang="en-US" sz="2600" b="0" i="1" smtClean="0">
                        <a:latin typeface="Cambria Math" charset="0"/>
                      </a:rPr>
                      <m:t>=</m:t>
                    </m:r>
                  </m:oMath>
                </a14:m>
                <a:r>
                  <a:rPr lang="en-US" sz="2800" dirty="0" smtClean="0"/>
                  <a:t> </a:t>
                </a:r>
                <a:r>
                  <a:rPr lang="en-US" sz="2800" b="1" dirty="0" smtClean="0"/>
                  <a:t>5.9e-30</a:t>
                </a:r>
                <a:endParaRPr lang="mr-IN" sz="2800" b="1" dirty="0"/>
              </a:p>
              <a:p>
                <a:endParaRPr lang="en-US" sz="2600" dirty="0"/>
              </a:p>
              <a:p>
                <a:r>
                  <a:rPr lang="en-US" sz="2600" dirty="0" err="1"/>
                  <a:t>LogL</a:t>
                </a:r>
                <a:r>
                  <a:rPr lang="en-US" sz="2600" dirty="0"/>
                  <a:t> = </a:t>
                </a:r>
                <a:r>
                  <a:rPr lang="en-US" sz="2600" dirty="0" smtClean="0"/>
                  <a:t>ln(5.9e-30) = </a:t>
                </a:r>
                <a:r>
                  <a:rPr lang="cs-CZ" sz="2600" b="1" dirty="0" smtClean="0"/>
                  <a:t>-74.21</a:t>
                </a:r>
                <a:endParaRPr lang="cs-CZ" sz="2600" b="1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626596"/>
                <a:ext cx="8574848" cy="2461636"/>
              </a:xfrm>
              <a:prstGeom prst="rect">
                <a:avLst/>
              </a:prstGeom>
              <a:blipFill rotWithShape="0">
                <a:blip r:embed="rId2"/>
                <a:stretch>
                  <a:fillRect l="-1279" r="-2274" b="-54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7674590" y="4339079"/>
            <a:ext cx="52361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[1] 5.9030476e-33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log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=0.5))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[1] -74.209839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log=T)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] -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74.209839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4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 (</a:t>
            </a:r>
            <a:r>
              <a:rPr lang="en-US" b="1" dirty="0" smtClean="0"/>
              <a:t>very</a:t>
            </a:r>
            <a:r>
              <a:rPr lang="en-US" dirty="0" smtClean="0"/>
              <a:t> simply)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Estimation approach to find the parameter value which </a:t>
            </a:r>
            <a:r>
              <a:rPr lang="en-US" b="1" dirty="0" smtClean="0"/>
              <a:t>maximizes</a:t>
            </a:r>
            <a:r>
              <a:rPr lang="en-US" dirty="0" smtClean="0"/>
              <a:t> the likelihood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54830" y="2860234"/>
            <a:ext cx="8360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seq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(0, 1,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by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=0.01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#### 0, 0.01, 0.02,..., 0.99, 1.0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all.logl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=380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prob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size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=500,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log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T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531" y="3627679"/>
            <a:ext cx="3840480" cy="264618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10920664" y="3761187"/>
            <a:ext cx="13648" cy="2251880"/>
          </a:xfrm>
          <a:prstGeom prst="straightConnector1">
            <a:avLst/>
          </a:prstGeom>
          <a:ln w="25400">
            <a:solidFill>
              <a:srgbClr val="FF623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15449" y="3030191"/>
            <a:ext cx="3233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parameter value which maximizes the </a:t>
            </a:r>
            <a:r>
              <a:rPr lang="en-US" dirty="0" err="1" smtClean="0"/>
              <a:t>LogL</a:t>
            </a:r>
            <a:r>
              <a:rPr lang="en-US" dirty="0" smtClean="0"/>
              <a:t> is the MLE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717774" y="3556620"/>
            <a:ext cx="4311323" cy="1698041"/>
          </a:xfrm>
          <a:prstGeom prst="straightConnector1">
            <a:avLst/>
          </a:prstGeom>
          <a:ln w="25400">
            <a:solidFill>
              <a:srgbClr val="FF623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4755" y="5174917"/>
            <a:ext cx="41344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p.logl %&gt;% filter(y == max(y))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x            y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&lt;dbl&gt;        &lt;dbl&gt;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  0.76 -3.176213056</a:t>
            </a:r>
          </a:p>
          <a:p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654755" y="3633349"/>
            <a:ext cx="54922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p.logl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all.logl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p.logl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(x=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x,y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=y))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xlab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("Proportion p")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ylab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("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058664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4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likelihood ratio test (LRT)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Hypothesis test to compare fit between two </a:t>
                </a:r>
                <a:r>
                  <a:rPr lang="en-US" b="1" dirty="0" smtClean="0"/>
                  <a:t>nested models</a:t>
                </a:r>
              </a:p>
              <a:p>
                <a:pPr lvl="1"/>
                <a:r>
                  <a:rPr lang="en-US" dirty="0" smtClean="0"/>
                  <a:t>Parameters of the </a:t>
                </a:r>
                <a:r>
                  <a:rPr lang="en-US" dirty="0" smtClean="0"/>
                  <a:t>null model </a:t>
                </a:r>
                <a:r>
                  <a:rPr lang="en-US" dirty="0" smtClean="0"/>
                  <a:t>are also in the </a:t>
                </a:r>
                <a:r>
                  <a:rPr lang="en-US" dirty="0" smtClean="0"/>
                  <a:t>alternative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The null is </a:t>
                </a:r>
                <a:r>
                  <a:rPr lang="en-US" b="1" dirty="0" smtClean="0"/>
                  <a:t>less </a:t>
                </a:r>
                <a:r>
                  <a:rPr lang="en-US" dirty="0" smtClean="0"/>
                  <a:t>complex. It is a </a:t>
                </a:r>
                <a:r>
                  <a:rPr lang="en-US" b="1" dirty="0" smtClean="0"/>
                  <a:t>special case of the alternative</a:t>
                </a:r>
                <a:endParaRPr lang="en-US" dirty="0" smtClean="0"/>
              </a:p>
              <a:p>
                <a:r>
                  <a:rPr lang="en-US" dirty="0" smtClean="0"/>
                  <a:t>Uses the chi-squared distribution</a:t>
                </a:r>
              </a:p>
              <a:p>
                <a:pPr lvl="1"/>
                <a:r>
                  <a:rPr lang="en-US" dirty="0" err="1" smtClean="0"/>
                  <a:t>df</a:t>
                </a:r>
                <a:r>
                  <a:rPr lang="en-US" dirty="0" smtClean="0"/>
                  <a:t> = (</a:t>
                </a:r>
                <a:r>
                  <a:rPr lang="en-US" dirty="0" err="1" smtClean="0"/>
                  <a:t>df</a:t>
                </a:r>
                <a:r>
                  <a:rPr lang="en-US" dirty="0" smtClean="0"/>
                  <a:t> alternative) </a:t>
                </a:r>
                <a:r>
                  <a:rPr lang="mr-IN" dirty="0" smtClean="0"/>
                  <a:t>–</a:t>
                </a:r>
                <a:r>
                  <a:rPr lang="en-US" dirty="0" smtClean="0"/>
                  <a:t> (</a:t>
                </a:r>
                <a:r>
                  <a:rPr lang="en-US" dirty="0" err="1" smtClean="0"/>
                  <a:t>df</a:t>
                </a:r>
                <a:r>
                  <a:rPr lang="en-US" dirty="0" smtClean="0"/>
                  <a:t> null)</a:t>
                </a:r>
                <a:endParaRPr lang="en-US" dirty="0"/>
              </a:p>
              <a:p>
                <a:endParaRPr lang="en-US" dirty="0" smtClean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𝐷</m:t>
                    </m:r>
                    <m:r>
                      <a:rPr lang="en-US" b="0" i="1" smtClean="0">
                        <a:latin typeface="Cambria Math" charset="0"/>
                      </a:rPr>
                      <m:t>=−2</m:t>
                    </m:r>
                    <m:func>
                      <m:func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mr-IN" b="0" i="1" smtClean="0"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𝐿𝑜𝑔𝐿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𝑛𝑢𝑙𝑙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𝐿𝑜𝑔𝐿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𝑎𝑙𝑡𝑒𝑟𝑛𝑎𝑡𝑖𝑣𝑒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charset="0"/>
                      </a:rPr>
                      <m:t>=2 ∗[</m:t>
                    </m:r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𝑎𝑙𝑡𝑒𝑟𝑛𝑎𝑡𝑖𝑣𝑒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𝑛𝑢𝑙𝑙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]</m:t>
                    </m:r>
                  </m:oMath>
                </a14:m>
                <a:endParaRPr lang="en-US" i="1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4" t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289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LRT null vs alternative: Which is which?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50081" y="2968487"/>
            <a:ext cx="576734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Outcome ~ x1 + x2 + x3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Outcome ~ x1 + x2 + x3 + x4 + x5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Outcome ~ x1 + x2 + x3 + 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0  +  0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64759" y="2968487"/>
            <a:ext cx="34853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Null</a:t>
            </a:r>
          </a:p>
          <a:p>
            <a:pPr algn="r"/>
            <a:endParaRPr lang="en-US" sz="2200" b="1" dirty="0" smtClean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pPr algn="r"/>
            <a:endParaRPr lang="en-US" sz="2200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pPr algn="r"/>
            <a:r>
              <a:rPr lang="en-US" sz="22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Alternative</a:t>
            </a:r>
            <a:endParaRPr lang="en-US" sz="2200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81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LRT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5910469" y="707893"/>
                <a:ext cx="6096000" cy="93647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𝐷</m:t>
                      </m:r>
                      <m:r>
                        <a:rPr lang="en-US" i="1" smtClean="0">
                          <a:latin typeface="Cambria Math" charset="0"/>
                        </a:rPr>
                        <m:t>=−2</m:t>
                      </m:r>
                      <m:func>
                        <m:funcPr>
                          <m:ctrlPr>
                            <a:rPr lang="en-US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mr-IN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𝐿𝑜𝑔𝐿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𝑛𝑢𝑙𝑙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𝐿𝑜𝑔𝐿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𝑎𝑙𝑡𝑒𝑟𝑛𝑎𝑡𝑖𝑣𝑒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i="1" dirty="0" smtClean="0">
                  <a:latin typeface="Cambria Math" charset="0"/>
                </a:endParaRPr>
              </a:p>
              <a:p>
                <a:r>
                  <a:rPr lang="en-US" dirty="0" smtClean="0"/>
                  <a:t>                                 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=2 ∗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𝑎𝑙𝑡𝑒𝑟𝑛𝑎𝑡𝑖𝑣𝑒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𝑛𝑢𝑙𝑙</m:t>
                        </m:r>
                      </m:sub>
                    </m:sSub>
                  </m:oMath>
                </a14:m>
                <a:endParaRPr lang="en-US" i="1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469" y="707893"/>
                <a:ext cx="6096000" cy="936475"/>
              </a:xfrm>
              <a:prstGeom prst="rect">
                <a:avLst/>
              </a:prstGeom>
              <a:blipFill rotWithShape="0">
                <a:blip r:embed="rId3"/>
                <a:stretch>
                  <a:fillRect b="-46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097280" y="1937484"/>
            <a:ext cx="1218247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tidy(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 %&gt;% select(term, estimate)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          term     estimate    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  (Intercept) 4.3066034150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2 Petal.Length 0.4089222774</a:t>
            </a:r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) %&gt;%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select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      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1  0.7583327177  2 -77.02021159</a:t>
            </a:r>
          </a:p>
          <a:p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+ Species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%&gt;% select(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     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1  0.8333687938  4 -48.11637097</a:t>
            </a:r>
          </a:p>
          <a:p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#### LRT #####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D &lt;- 2 * (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-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48.11637097 -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-77.02021159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) ### Comes out to 57.80768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df &lt;- 4 - 2</a:t>
            </a: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1 -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pchisq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D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400" dirty="0">
                <a:latin typeface="Monaco" charset="0"/>
                <a:ea typeface="Monaco" charset="0"/>
                <a:cs typeface="Monaco" charset="0"/>
              </a:rPr>
              <a:t>[1] 2.799982468e-13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70782" y="5618923"/>
            <a:ext cx="7129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Evidence for model improvement in the alternative compared to the null.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25839" y="2266121"/>
            <a:ext cx="53671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Y = 4.307 + 0.409X</a:t>
            </a:r>
          </a:p>
          <a:p>
            <a:r>
              <a:rPr lang="en-US" dirty="0" smtClean="0">
                <a:solidFill>
                  <a:srgbClr val="0070C0"/>
                </a:solidFill>
                <a:sym typeface="Wingdings"/>
              </a:rPr>
              <a:t> The log likelihood of a model with estimated parameters 𝜷</a:t>
            </a:r>
            <a:r>
              <a:rPr lang="en-US" baseline="-25000" dirty="0" smtClean="0">
                <a:solidFill>
                  <a:srgbClr val="0070C0"/>
                </a:solidFill>
                <a:sym typeface="Wingdings"/>
              </a:rPr>
              <a:t>0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 = 4.307 and 𝜷</a:t>
            </a:r>
            <a:r>
              <a:rPr lang="en-US" baseline="-25000" dirty="0" smtClean="0">
                <a:solidFill>
                  <a:srgbClr val="0070C0"/>
                </a:solidFill>
                <a:sym typeface="Wingdings"/>
              </a:rPr>
              <a:t>1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 </a:t>
            </a:r>
            <a:r>
              <a:rPr lang="en-US" dirty="0">
                <a:solidFill>
                  <a:srgbClr val="0070C0"/>
                </a:solidFill>
                <a:sym typeface="Wingdings"/>
              </a:rPr>
              <a:t>= 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0.409 is -77.02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25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LRT has very specific utility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only compare nested models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Can only compare two models</a:t>
            </a:r>
          </a:p>
          <a:p>
            <a:pPr lvl="1"/>
            <a:r>
              <a:rPr lang="en-US" dirty="0" smtClean="0"/>
              <a:t>Not useful if I have 100 models and want to choose the "best" one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57738" y="2447622"/>
            <a:ext cx="105884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####### These are </a:t>
            </a:r>
            <a:r>
              <a:rPr lang="en-US" smtClean="0">
                <a:latin typeface="Monaco" charset="0"/>
                <a:ea typeface="Monaco" charset="0"/>
                <a:cs typeface="Monaco" charset="0"/>
              </a:rPr>
              <a:t>not appropriate for LRT #########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Sepal.Width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+ Species,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data = iris)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705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 selection and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Quantities of </a:t>
            </a:r>
            <a:r>
              <a:rPr lang="en-US" b="1" dirty="0" smtClean="0"/>
              <a:t>model fit</a:t>
            </a:r>
            <a:r>
              <a:rPr lang="en-US" dirty="0" smtClean="0"/>
              <a:t> (how well does my model fit the data?</a:t>
            </a:r>
            <a:r>
              <a:rPr lang="en-US" dirty="0" smtClean="0">
                <a:sym typeface="Wingdings"/>
              </a:rPr>
              <a:t>)</a:t>
            </a:r>
          </a:p>
          <a:p>
            <a:pPr lvl="1"/>
            <a:r>
              <a:rPr lang="en-US" strike="sngStrike" dirty="0" smtClean="0">
                <a:sym typeface="Wingdings"/>
              </a:rPr>
              <a:t>R</a:t>
            </a:r>
            <a:r>
              <a:rPr lang="en-US" strike="sngStrike" baseline="30000" dirty="0" smtClean="0">
                <a:sym typeface="Wingdings"/>
              </a:rPr>
              <a:t>2</a:t>
            </a:r>
            <a:endParaRPr lang="en-US" strike="sngStrike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Likelihood </a:t>
            </a:r>
          </a:p>
          <a:p>
            <a:pPr lvl="1"/>
            <a:r>
              <a:rPr lang="en-US" b="1" dirty="0" err="1" smtClean="0">
                <a:sym typeface="Wingdings"/>
              </a:rPr>
              <a:t>Akaike</a:t>
            </a:r>
            <a:r>
              <a:rPr lang="en-US" b="1" dirty="0" smtClean="0">
                <a:sym typeface="Wingdings"/>
              </a:rPr>
              <a:t> Information Criterion (AIC)</a:t>
            </a:r>
          </a:p>
          <a:p>
            <a:pPr lvl="1"/>
            <a:r>
              <a:rPr lang="en-US" b="1" dirty="0" smtClean="0">
                <a:sym typeface="Wingdings"/>
              </a:rPr>
              <a:t>Bayesian Information Criterion (BIC) 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288349" y="4190353"/>
            <a:ext cx="12182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model &lt;- lm(Sepal.Length ~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Petal.Length,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glance(model)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0.7599546458  0.7583327177 0.407074548 468.5501535 1.038667419e-47 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1 -77.02021159 160.0404232 169.0723291 24.52503377         148</a:t>
            </a:r>
          </a:p>
        </p:txBody>
      </p:sp>
    </p:spTree>
    <p:extLst>
      <p:ext uri="{BB962C8B-B14F-4D97-AF65-F5344CB8AC3E}">
        <p14:creationId xmlns:p14="http://schemas.microsoft.com/office/powerpoint/2010/main" val="998919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non-nested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AIC and BIC take </a:t>
            </a:r>
            <a:r>
              <a:rPr lang="en-US" i="1" dirty="0" smtClean="0"/>
              <a:t>number of parameters</a:t>
            </a:r>
            <a:r>
              <a:rPr lang="en-US" dirty="0" smtClean="0"/>
              <a:t> into account to protect against </a:t>
            </a:r>
            <a:r>
              <a:rPr lang="en-US" dirty="0" err="1" smtClean="0"/>
              <a:t>overfitted</a:t>
            </a:r>
            <a:r>
              <a:rPr lang="en-US" dirty="0" smtClean="0"/>
              <a:t> models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097280" y="2732112"/>
                <a:ext cx="3422732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𝐴𝐼𝐶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=2∗(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𝑘</m:t>
                      </m:r>
                      <m:r>
                        <a:rPr lang="en-US" sz="2600" b="0" i="1" smtClean="0">
                          <a:latin typeface="Cambria Math" charset="0"/>
                        </a:rPr>
                        <m:t> −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𝐿𝑜𝑔𝐿</m:t>
                      </m:r>
                      <m:r>
                        <a:rPr lang="en-US" sz="26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732112"/>
                <a:ext cx="3422732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097279" y="3332929"/>
                <a:ext cx="4274888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𝐵𝐼𝐶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charset="0"/>
                            </a:rPr>
                            <m:t>k</m:t>
                          </m:r>
                          <m:r>
                            <a:rPr lang="en-US" sz="2600" b="0" i="0" smtClean="0">
                              <a:latin typeface="Cambria Math" charset="0"/>
                            </a:rPr>
                            <m:t>∗</m:t>
                          </m:r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charset="0"/>
                        </a:rPr>
                        <m:t>−2∗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𝐿𝑜𝑔𝐿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79" y="3332929"/>
                <a:ext cx="4274888" cy="4924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0292" y="2382963"/>
            <a:ext cx="1332051" cy="16831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5679" y="3841607"/>
            <a:ext cx="3578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 = number of parameters</a:t>
            </a:r>
          </a:p>
          <a:p>
            <a:r>
              <a:rPr lang="en-US" dirty="0" smtClean="0"/>
              <a:t>n = sample size</a:t>
            </a:r>
          </a:p>
          <a:p>
            <a:r>
              <a:rPr lang="en-US" dirty="0" smtClean="0"/>
              <a:t>BIC penalizes more strongly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2779" y="4308667"/>
            <a:ext cx="7048500" cy="177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20264" y="2501280"/>
            <a:ext cx="32335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FF6238"/>
                </a:solidFill>
              </a:rPr>
              <a:t>Useful for: Is it worth the overfitting risk to have the additional parameters?</a:t>
            </a:r>
            <a:endParaRPr lang="en-US" sz="2200" b="1" dirty="0">
              <a:solidFill>
                <a:srgbClr val="FF62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4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 our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Logistic regression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8268611"/>
              </p:ext>
            </p:extLst>
          </p:nvPr>
        </p:nvGraphicFramePr>
        <p:xfrm>
          <a:off x="2224088" y="2444750"/>
          <a:ext cx="6062662" cy="639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2" name="Equation" r:id="rId3" imgW="2044700" imgH="215900" progId="Equation.3">
                  <p:embed/>
                </p:oleObj>
              </mc:Choice>
              <mc:Fallback>
                <p:oleObj name="Equation" r:id="rId3" imgW="2044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4088" y="2444750"/>
                        <a:ext cx="6062662" cy="639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2279380"/>
              </p:ext>
            </p:extLst>
          </p:nvPr>
        </p:nvGraphicFramePr>
        <p:xfrm>
          <a:off x="2224088" y="4204798"/>
          <a:ext cx="5622153" cy="17726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3" name="Equation" r:id="rId5" imgW="2019300" imgH="635000" progId="Equation.3">
                  <p:embed/>
                </p:oleObj>
              </mc:Choice>
              <mc:Fallback>
                <p:oleObj name="Equation" r:id="rId5" imgW="2019300" imgH="63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4088" y="4204798"/>
                        <a:ext cx="5622153" cy="17726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40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Bias-variance tradeoff in model fitting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758" y="2752466"/>
            <a:ext cx="10032027" cy="290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Prefer model with lowest IC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𝐼𝐶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~2</m:t>
                    </m:r>
                  </m:oMath>
                </a14:m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727" b="-226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1097280" y="1937484"/>
            <a:ext cx="121824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&gt; model1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, data = iris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(model1) 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%&gt;%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select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 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AIC, BIC)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1 160.0404232 169.0723291</a:t>
            </a: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model2 &lt;-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 + Species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, data = iris)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glance(model2)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1 106.2327419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121.2859184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model3 &lt;-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*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Species, data = iris)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glance(model3)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1 106.7673053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127.8417524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model4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 smtClean="0">
                <a:latin typeface="Monaco" charset="0"/>
                <a:ea typeface="Monaco" charset="0"/>
                <a:cs typeface="Monaco" charset="0"/>
              </a:rPr>
              <a:t>Sepal.Width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 * </a:t>
            </a:r>
            <a:r>
              <a:rPr lang="en-US" sz="1400" b="1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* Species, data = iris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is-IS" sz="1400" b="1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glance(model4)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1 80.40596946 119.5442283</a:t>
            </a:r>
          </a:p>
          <a:p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43928" y="3196440"/>
            <a:ext cx="48370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With AIC, we prefer:</a:t>
            </a:r>
          </a:p>
          <a:p>
            <a:r>
              <a:rPr lang="en-US" b="1" dirty="0" smtClean="0">
                <a:solidFill>
                  <a:srgbClr val="9437FF"/>
                </a:solidFill>
              </a:rPr>
              <a:t>model4</a:t>
            </a:r>
            <a:r>
              <a:rPr lang="en-US" b="1" dirty="0" smtClean="0"/>
              <a:t> &gt;&gt; model2 ~=model3 &gt;&gt; model1</a:t>
            </a:r>
          </a:p>
          <a:p>
            <a:endParaRPr lang="en-US" b="1" dirty="0"/>
          </a:p>
          <a:p>
            <a:r>
              <a:rPr lang="en-US" b="1" dirty="0" smtClean="0"/>
              <a:t>With BIC, we prefer:</a:t>
            </a:r>
          </a:p>
          <a:p>
            <a:r>
              <a:rPr lang="en-US" b="1" dirty="0" smtClean="0">
                <a:solidFill>
                  <a:srgbClr val="9437FF"/>
                </a:solidFill>
              </a:rPr>
              <a:t>model4</a:t>
            </a:r>
            <a:r>
              <a:rPr lang="en-US" b="1" dirty="0" smtClean="0"/>
              <a:t> &gt;~ model2 &gt; model3 &gt;&gt;model4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4332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Exhaustive searching in R (one option of millions)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1845734"/>
            <a:ext cx="1032609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model &lt;- lm(Sepal.Length ~ ., data = iris)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 Selection with AIC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aic.backwards &lt;- step(model, trace=F)   ## trace=F reduces output vomit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aic.forwards  &lt;-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step(model,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trace=F, direction = "forward")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#### Selection with BIC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bic.backwards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&lt;- step(model,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trace=F, criterion = "BIC")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is-IS" sz="1600" dirty="0"/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Exhaustive search results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0659" y="1737360"/>
            <a:ext cx="121389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1600" dirty="0" smtClean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&gt; glance(aic.backwards</a:t>
            </a:r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/>
            </a:r>
            <a:br>
              <a:rPr lang="is-IS" sz="1600" dirty="0">
                <a:latin typeface="Monaco" charset="0"/>
                <a:ea typeface="Monaco" charset="0"/>
                <a:cs typeface="Monaco" charset="0"/>
              </a:rPr>
            </a:b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glance(aic.forwards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&gt; glance(bic.backwards</a:t>
            </a:r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</a:p>
        </p:txBody>
      </p:sp>
    </p:spTree>
    <p:extLst>
      <p:ext uri="{BB962C8B-B14F-4D97-AF65-F5344CB8AC3E}">
        <p14:creationId xmlns:p14="http://schemas.microsoft.com/office/powerpoint/2010/main" val="153227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Breathe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7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matters what data you use to build a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895062"/>
            <a:ext cx="1037910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iris %&gt;% sample_frac(0.2) -&gt; </a:t>
            </a:r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iris.sub1</a:t>
            </a:r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iris %&gt;% sample_frac(0.2) -&gt; iris.sub2</a:t>
            </a:r>
          </a:p>
          <a:p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m1 &lt;- lm(Sepal.Length </a:t>
            </a:r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~ Petal.Length, data = iris.sub1) </a:t>
            </a:r>
            <a:endParaRPr lang="is-IS" sz="1400" dirty="0" smtClean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glance(m1) %&gt;% select(r.squared)</a:t>
            </a:r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     </a:t>
            </a:r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r.squared</a:t>
            </a:r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1 0.8522912784       </a:t>
            </a:r>
            <a:endParaRPr lang="is-IS" sz="1400" dirty="0" smtClean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   </a:t>
            </a: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m2 &lt;- lm(Sepal.Length </a:t>
            </a:r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~ Petal.Length, data = iris.sub2) </a:t>
            </a:r>
            <a:endParaRPr lang="is-IS" sz="1400" dirty="0" smtClean="0">
              <a:solidFill>
                <a:srgbClr val="0070C0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glance(m2)</a:t>
            </a: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     r.squared </a:t>
            </a: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0.7443233142 </a:t>
            </a:r>
            <a:endParaRPr lang="is-IS" sz="1400" dirty="0" smtClean="0">
              <a:solidFill>
                <a:srgbClr val="0070C0"/>
              </a:solidFill>
              <a:latin typeface="Monaco" charset="0"/>
              <a:ea typeface="Monaco" charset="0"/>
              <a:cs typeface="Monaco" charset="0"/>
            </a:endParaRP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39339" y="5088835"/>
            <a:ext cx="54473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predict(m2, test.data, interval = "confidence")</a:t>
            </a:r>
          </a:p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          fit         lwr         upr</a:t>
            </a:r>
          </a:p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1 7.833587103 7.325629373 8.341544834</a:t>
            </a:r>
          </a:p>
          <a:p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4684253"/>
            <a:ext cx="544732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test.data &lt;- tibble(Petal.Length = 8.7) 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predict(m1, test.data, interval = "confidence")</a:t>
            </a: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     fit         lwr         upr</a:t>
            </a: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1 8.174451411 7.791955193 8.556947628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9746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model is only as good as the data used to </a:t>
            </a:r>
            <a:r>
              <a:rPr lang="en-US" b="1" dirty="0" smtClean="0"/>
              <a:t>train </a:t>
            </a:r>
            <a:r>
              <a:rPr lang="en-US" dirty="0" smtClean="0"/>
              <a:t>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1" r="30435" b="43116"/>
          <a:stretch/>
        </p:blipFill>
        <p:spPr>
          <a:xfrm>
            <a:off x="3230880" y="1498821"/>
            <a:ext cx="2385392" cy="20805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9" t="19733" r="4782" b="22386"/>
          <a:stretch/>
        </p:blipFill>
        <p:spPr>
          <a:xfrm>
            <a:off x="6126480" y="1737360"/>
            <a:ext cx="3763618" cy="21170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23876"/>
          <a:stretch/>
        </p:blipFill>
        <p:spPr>
          <a:xfrm>
            <a:off x="2474516" y="4074982"/>
            <a:ext cx="7303927" cy="216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75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validation strategy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Randomly divide data into: 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Training data (~60-80%)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Testing data (remaining %)</a:t>
                </a:r>
              </a:p>
              <a:p>
                <a:pPr marL="806958" lvl="1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Build model with training data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 smtClean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Fit model to test data and assess performance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Categorical response: Accuracy, PPV, TPR, FNR, AUC</a:t>
                </a:r>
                <a:r>
                  <a:rPr lang="mr-IN" dirty="0" smtClean="0"/>
                  <a:t>…</a:t>
                </a:r>
                <a:r>
                  <a:rPr lang="en-US" dirty="0" smtClean="0"/>
                  <a:t>.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Numeric response: </a:t>
                </a:r>
                <a:r>
                  <a:rPr lang="en-US" dirty="0" smtClean="0"/>
                  <a:t>RMSE (root </a:t>
                </a:r>
                <a:r>
                  <a:rPr lang="en-US" smtClean="0"/>
                  <a:t>mean square error) </a:t>
                </a:r>
                <a:r>
                  <a:rPr lang="en-US" dirty="0" smtClean="0"/>
                  <a:t>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</a:rPr>
                              <m:t>𝑛</m:t>
                            </m:r>
                          </m:den>
                        </m:f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mr-IN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dirty="0" smtClean="0"/>
              </a:p>
              <a:p>
                <a:pPr marL="989838" lvl="2" indent="-514350">
                  <a:buFont typeface="+mj-lt"/>
                  <a:buAutoNum type="arabicPeriod"/>
                </a:pPr>
                <a:r>
                  <a:rPr lang="en-US" dirty="0" smtClean="0"/>
                  <a:t>Has same units as the response variable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2182" t="-43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786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First, a single test/train set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02957" y="2027583"/>
            <a:ext cx="8701421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iris.train &lt;- iris %&gt;% sample_frac(0.7)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iris.test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anti_join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(iris,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data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###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modelr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::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(model,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test.data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####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modelr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::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[1] </a:t>
            </a:r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0.4103412</a:t>
            </a:r>
          </a:p>
          <a:p>
            <a:endParaRPr lang="nb-NO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nb-NO" sz="1600" dirty="0" err="1" smtClean="0">
                <a:latin typeface="Monaco" charset="0"/>
                <a:ea typeface="Monaco" charset="0"/>
                <a:cs typeface="Monaco" charset="0"/>
              </a:rPr>
              <a:t>summary</a:t>
            </a:r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nb-NO" sz="1600" dirty="0" err="1" smtClean="0">
                <a:latin typeface="Monaco" charset="0"/>
                <a:ea typeface="Monaco" charset="0"/>
                <a:cs typeface="Monaco" charset="0"/>
              </a:rPr>
              <a:t>iris$Sepal.Length</a:t>
            </a:r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nb-NO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Min. 1st Qu.  Median    Mean 3rd Qu.    Max. 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4.300   5.100   5.800   5.843   6.400   7.900 </a:t>
            </a: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modelr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::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[1] 0.4035663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399007" y="3520299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RMSE in predicted Sepal Lengths on the test data is 0.41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99007" y="5334188"/>
            <a:ext cx="426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RMSE is the same for training data, showing that our models is not biased towards mediocre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4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Test/train for logistic regression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85301" y="1961322"/>
            <a:ext cx="9871613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biopsy.train &lt;- biopsy %&gt;% sample_frac(0.7)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biopsy.test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anti_join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.train)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(outcome ~ ., data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biopsy.train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family=binomial)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### Mutate the predicted test outcomes into test data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biopsy.test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%&gt;%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= predict(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 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.test,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type="response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select(outcome,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-&gt; tested</a:t>
            </a:r>
          </a:p>
          <a:p>
            <a:endParaRPr lang="en-US" sz="1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head(tested)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outcome        pred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    benign 0.006931554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2    benign 0.085382168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3    benign 0.018999048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4    benign 0.003708158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5 malignant 0.999934931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6 malignant 0.602477655</a:t>
            </a:r>
          </a:p>
        </p:txBody>
      </p:sp>
    </p:spTree>
    <p:extLst>
      <p:ext uri="{BB962C8B-B14F-4D97-AF65-F5344CB8AC3E}">
        <p14:creationId xmlns:p14="http://schemas.microsoft.com/office/powerpoint/2010/main" val="80091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validation and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Model Validation</a:t>
            </a:r>
            <a:endParaRPr lang="en-US" dirty="0" smtClean="0"/>
          </a:p>
          <a:p>
            <a:pPr lvl="1"/>
            <a:r>
              <a:rPr lang="en-US" dirty="0" smtClean="0"/>
              <a:t>What approaches can we use to evaluate the performance of a model?</a:t>
            </a:r>
          </a:p>
          <a:p>
            <a:pPr lvl="1"/>
            <a:r>
              <a:rPr lang="en-US" dirty="0" smtClean="0"/>
              <a:t>What metrics can we use to measure model performance?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b="1" dirty="0"/>
              <a:t>Model Selection</a:t>
            </a:r>
          </a:p>
          <a:p>
            <a:pPr lvl="1"/>
            <a:r>
              <a:rPr lang="en-US" dirty="0"/>
              <a:t>Given a set of possible models, how do we choose the "best" one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do we choose predictors, in particular main vs. interaction effects?</a:t>
            </a:r>
            <a:endParaRPr lang="en-US" dirty="0"/>
          </a:p>
          <a:p>
            <a:pPr lvl="1"/>
            <a:r>
              <a:rPr lang="en-US" dirty="0"/>
              <a:t>What metrics can we use to compare model performance</a:t>
            </a:r>
            <a:r>
              <a:rPr lang="en-US" dirty="0" smtClean="0"/>
              <a:t>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584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 various classifier metrics at 0.5 cutoff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05948" y="1737360"/>
            <a:ext cx="1070775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tested %&gt;% 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ifelse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&gt; 0.5, "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mal","benign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(outcome,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tally()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# Groups:   outcome [?]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    51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     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     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    63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5825064" y="3937986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94845" y="5562385"/>
            <a:ext cx="10555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PPV      = TP </a:t>
            </a:r>
            <a:r>
              <a:rPr lang="en-US" b="1" dirty="0">
                <a:latin typeface="Monaco" charset="0"/>
                <a:ea typeface="Monaco" charset="0"/>
                <a:cs typeface="Monaco" charset="0"/>
              </a:rPr>
              <a:t>/ (TP + FP)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   = 51/(51+ 4)          = 0.927</a:t>
            </a:r>
          </a:p>
          <a:p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Accuracy = (TP+TN) </a:t>
            </a:r>
            <a:r>
              <a:rPr lang="en-US" b="1" dirty="0">
                <a:latin typeface="Monaco" charset="0"/>
                <a:ea typeface="Monaco" charset="0"/>
                <a:cs typeface="Monaco" charset="0"/>
              </a:rPr>
              <a:t>/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(total) = (51 + 63) / (122)   = 0.934 </a:t>
            </a:r>
            <a:endParaRPr lang="en-US" b="1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04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AUC calculations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9959" y="2339383"/>
            <a:ext cx="1141851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roc.train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&lt;- roc(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biopsy.train$outcome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trained.model$linear.predictors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roc.train$auc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Area under the curve: 0.996</a:t>
            </a:r>
          </a:p>
          <a:p>
            <a:endParaRPr lang="en-US" sz="2000" dirty="0">
              <a:latin typeface="Monaco" charset="0"/>
              <a:ea typeface="Monaco" charset="0"/>
              <a:cs typeface="Monaco" charset="0"/>
            </a:endParaRP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test.predictions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&lt;- predict(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</a:t>
            </a:r>
            <a:r>
              <a:rPr lang="is-IS" sz="2000" dirty="0">
                <a:latin typeface="Monaco" charset="0"/>
                <a:ea typeface="Monaco" charset="0"/>
                <a:cs typeface="Monaco" charset="0"/>
              </a:rPr>
              <a:t> biopsy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.test)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roc.test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&lt;- roc(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biopsy.test$outcome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test.predictions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roc.test$auc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Area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under the curve: 0.9929</a:t>
            </a: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70644" y="5324816"/>
            <a:ext cx="4996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Consistency between training and testing data!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7002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curves for training and testing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71992" y="1542064"/>
            <a:ext cx="952831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roc.data.train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roc.train$specificities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                 	  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roc.train$sensitivities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			   model = "train")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roc.data.test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roc.test$specificities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                 	  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roc.test$sensitivities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			   model = "test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")</a:t>
            </a: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rbind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roc.data.train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roc.data.test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(x=x, y=y, group=model, color=model))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() + 	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()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946" y="4342831"/>
            <a:ext cx="3408098" cy="196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2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cross validation is common and powerful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28908"/>
            <a:ext cx="10842928" cy="402336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Split data randomly into </a:t>
            </a:r>
            <a:r>
              <a:rPr lang="en-US" sz="2200" i="1" dirty="0" smtClean="0"/>
              <a:t>k</a:t>
            </a:r>
            <a:r>
              <a:rPr lang="en-US" sz="2200" dirty="0" smtClean="0"/>
              <a:t> evenly spaced chunks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sz="2000" dirty="0" smtClean="0"/>
              <a:t>K=10 is a good choice,  K=5 for smaller datasets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Take first chunk as testing, and remaining chunks as training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Evaluate on test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Repeat k times, so each chunk is used once as a test set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360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cross validation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94637" y="5898070"/>
            <a:ext cx="9636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Special case is </a:t>
            </a:r>
            <a:r>
              <a:rPr lang="en-US" sz="2000" b="1" dirty="0" smtClean="0">
                <a:solidFill>
                  <a:srgbClr val="7A81FF"/>
                </a:solidFill>
              </a:rPr>
              <a:t>Leave-one-out cross validation </a:t>
            </a:r>
            <a:r>
              <a:rPr lang="en-US" sz="2000" b="1" dirty="0" smtClean="0"/>
              <a:t>(LOOCV), where k=n</a:t>
            </a:r>
            <a:endParaRPr lang="en-US" sz="20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2079321" y="1861970"/>
            <a:ext cx="5633444" cy="4036100"/>
            <a:chOff x="2079321" y="1861970"/>
            <a:chExt cx="5633444" cy="40361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4300"/>
            <a:stretch/>
          </p:blipFill>
          <p:spPr>
            <a:xfrm>
              <a:off x="2079321" y="1861970"/>
              <a:ext cx="5408157" cy="403610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7036904" y="3048000"/>
              <a:ext cx="675861" cy="26636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16" t="24000"/>
          <a:stretch/>
        </p:blipFill>
        <p:spPr>
          <a:xfrm>
            <a:off x="7036904" y="2955235"/>
            <a:ext cx="2170706" cy="306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811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logistic regressions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740" y="3962401"/>
            <a:ext cx="4140260" cy="2277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182" y="2126605"/>
            <a:ext cx="804258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&gt; model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b="1" dirty="0" err="1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.,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data=biopsy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family=binomial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)</a:t>
            </a:r>
            <a:endParaRPr lang="en-US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new.patient &lt;- tibble(clump_thickness = 4,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                        uniform_cell_size = 2,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uniform_cell_shape = 7,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marg_adhesion = 3,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epithelial_cell_size = 8,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bare_nuclei = 1,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bland_chromatin =5,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normal_nucleoli = 2,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mitoses = 0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predict(model, new.patient, type = "response")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    1 </a:t>
            </a:r>
          </a:p>
          <a:p>
            <a:r>
              <a:rPr lang="is-I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0.2875157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0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50158" y="1683630"/>
            <a:ext cx="1410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TRUTH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0" y="3199186"/>
            <a:ext cx="24522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PREDICTION</a:t>
            </a:r>
          </a:p>
          <a:p>
            <a:endParaRPr lang="en-US" sz="2400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475233"/>
              </p:ext>
            </p:extLst>
          </p:nvPr>
        </p:nvGraphicFramePr>
        <p:xfrm>
          <a:off x="2438400" y="2434906"/>
          <a:ext cx="7738533" cy="216701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33600"/>
                <a:gridCol w="2844800"/>
                <a:gridCol w="2760133"/>
              </a:tblGrid>
              <a:tr h="532830">
                <a:tc>
                  <a:txBody>
                    <a:bodyPr/>
                    <a:lstStyle/>
                    <a:p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Negative </a:t>
                      </a:r>
                      <a:r>
                        <a:rPr lang="en-US" sz="2200" b="1" baseline="0" dirty="0" smtClean="0"/>
                        <a:t>(False)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Positive</a:t>
                      </a:r>
                      <a:r>
                        <a:rPr lang="en-US" sz="2200" b="1" baseline="0" dirty="0" smtClean="0"/>
                        <a:t> (True)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88425"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Positive</a:t>
                      </a:r>
                      <a:r>
                        <a:rPr lang="en-US" sz="2200" b="1" baseline="0" dirty="0" smtClean="0"/>
                        <a:t> (True)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Type I error </a:t>
                      </a:r>
                    </a:p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(False positive)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 positive</a:t>
                      </a:r>
                      <a:endParaRPr lang="en-US" sz="22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7218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Negative (False)</a:t>
                      </a:r>
                    </a:p>
                    <a:p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  <a:r>
                        <a:rPr lang="en-US" sz="2200" b="0" baseline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negative</a:t>
                      </a:r>
                      <a:endParaRPr lang="en-US" sz="22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Type II Error </a:t>
                      </a:r>
                    </a:p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(False negative)</a:t>
                      </a:r>
                      <a:endParaRPr lang="en-US" sz="2200" b="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542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 on the biopsy model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2309651" y="1869780"/>
            <a:ext cx="8037503" cy="4421385"/>
            <a:chOff x="2309651" y="1869780"/>
            <a:chExt cx="8037503" cy="4421385"/>
          </a:xfrm>
        </p:grpSpPr>
        <p:grpSp>
          <p:nvGrpSpPr>
            <p:cNvPr id="21" name="Group 20"/>
            <p:cNvGrpSpPr/>
            <p:nvPr/>
          </p:nvGrpSpPr>
          <p:grpSpPr>
            <a:xfrm>
              <a:off x="2309651" y="1869780"/>
              <a:ext cx="8037503" cy="4421385"/>
              <a:chOff x="2309651" y="1869780"/>
              <a:chExt cx="8037503" cy="4421385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09651" y="1869780"/>
                <a:ext cx="8037503" cy="4421385"/>
              </a:xfrm>
              <a:prstGeom prst="rect">
                <a:avLst/>
              </a:prstGeom>
            </p:spPr>
          </p:pic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5150644" y="3036094"/>
                <a:ext cx="707231" cy="35719"/>
              </a:xfrm>
              <a:prstGeom prst="straightConnector1">
                <a:avLst/>
              </a:prstGeom>
              <a:ln w="25400">
                <a:solidFill>
                  <a:srgbClr val="00BFC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 flipH="1" flipV="1">
                <a:off x="5764048" y="2192059"/>
                <a:ext cx="564355" cy="365009"/>
              </a:xfrm>
              <a:prstGeom prst="straightConnector1">
                <a:avLst/>
              </a:prstGeom>
              <a:ln w="25400">
                <a:solidFill>
                  <a:srgbClr val="F9766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H="1" flipV="1">
                <a:off x="4510088" y="5159798"/>
                <a:ext cx="707231" cy="35719"/>
              </a:xfrm>
              <a:prstGeom prst="straightConnector1">
                <a:avLst/>
              </a:prstGeom>
              <a:ln w="25400">
                <a:solidFill>
                  <a:srgbClr val="00BFC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>
                <a:off x="4618670" y="4727214"/>
                <a:ext cx="839156" cy="149737"/>
              </a:xfrm>
              <a:prstGeom prst="straightConnector1">
                <a:avLst/>
              </a:prstGeom>
              <a:ln w="25400">
                <a:solidFill>
                  <a:srgbClr val="F9766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" name="Straight Connector 5"/>
            <p:cNvCxnSpPr/>
            <p:nvPr/>
          </p:nvCxnSpPr>
          <p:spPr>
            <a:xfrm>
              <a:off x="2943224" y="3903085"/>
              <a:ext cx="609946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5457826" y="4507619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negative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328404" y="2433630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 positive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764048" y="2899946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positive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149686" y="5003209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 negative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824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smtClean="0"/>
              <a:t>Emerging quantities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6789842" y="807750"/>
            <a:ext cx="16264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PREDICTION</a:t>
            </a:r>
          </a:p>
          <a:p>
            <a:endParaRPr lang="en-US" sz="2400" b="1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817963"/>
              </p:ext>
            </p:extLst>
          </p:nvPr>
        </p:nvGraphicFramePr>
        <p:xfrm>
          <a:off x="7603065" y="305354"/>
          <a:ext cx="4588935" cy="154983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3613"/>
                <a:gridCol w="1646984"/>
                <a:gridCol w="1838338"/>
              </a:tblGrid>
              <a:tr h="290002"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Negative (False)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Positive</a:t>
                      </a:r>
                      <a:r>
                        <a:rPr lang="en-US" sz="1600" b="1" baseline="0" dirty="0" smtClean="0"/>
                        <a:t> (True)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47160"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Positive</a:t>
                      </a:r>
                      <a:r>
                        <a:rPr lang="en-US" sz="1600" b="1" baseline="0" dirty="0" smtClean="0"/>
                        <a:t> (True)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C00000"/>
                          </a:solidFill>
                        </a:rPr>
                        <a:t>FP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TP</a:t>
                      </a:r>
                      <a:endParaRPr lang="en-US" sz="2000" b="1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54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/>
                        <a:t>Negative (False)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TN</a:t>
                      </a:r>
                      <a:endParaRPr lang="en-US" sz="2000" b="1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C00000"/>
                          </a:solidFill>
                        </a:rPr>
                        <a:t>FN</a:t>
                      </a:r>
                      <a:endParaRPr lang="en-US" sz="20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206157" y="18270"/>
            <a:ext cx="1151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TRUTH</a:t>
            </a:r>
            <a:endParaRPr lang="en-US" sz="20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96815" y="2467155"/>
            <a:ext cx="560717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True Positive Rate </a:t>
            </a:r>
            <a:r>
              <a:rPr lang="en-US" sz="2400" dirty="0"/>
              <a:t>aka </a:t>
            </a:r>
            <a:r>
              <a:rPr lang="en-US" sz="2400" b="1" dirty="0"/>
              <a:t>Sensitivity </a:t>
            </a:r>
            <a:r>
              <a:rPr lang="en-US" sz="2400" dirty="0"/>
              <a:t>or </a:t>
            </a:r>
            <a:r>
              <a:rPr lang="en-US" sz="2400" b="1" dirty="0"/>
              <a:t>Recall</a:t>
            </a:r>
            <a:endParaRPr lang="en-US" sz="2400" dirty="0"/>
          </a:p>
          <a:p>
            <a:pPr lvl="1"/>
            <a:r>
              <a:rPr lang="en-US" sz="2400" dirty="0"/>
              <a:t>TPR = TP/P = TP/(TP+FN)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True Negative Rate </a:t>
            </a:r>
            <a:r>
              <a:rPr lang="en-US" sz="2400" dirty="0"/>
              <a:t>aka </a:t>
            </a:r>
            <a:r>
              <a:rPr lang="en-US" sz="2400" b="1" dirty="0"/>
              <a:t>Specificity</a:t>
            </a:r>
            <a:endParaRPr lang="en-US" sz="2400" dirty="0"/>
          </a:p>
          <a:p>
            <a:pPr lvl="1"/>
            <a:r>
              <a:rPr lang="en-US" sz="2400" dirty="0"/>
              <a:t>TNR = TN/N = TN/(FP+TN)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False </a:t>
            </a:r>
            <a:r>
              <a:rPr lang="en-US" sz="2400" b="1" dirty="0"/>
              <a:t>Positive Rate</a:t>
            </a:r>
          </a:p>
          <a:p>
            <a:pPr lvl="1"/>
            <a:r>
              <a:rPr lang="en-US" sz="2400" dirty="0"/>
              <a:t>FPR = FP/N = FP/(FP+TN) = 1 </a:t>
            </a:r>
            <a:r>
              <a:rPr lang="mr-IN" sz="2400" dirty="0"/>
              <a:t>–</a:t>
            </a:r>
            <a:r>
              <a:rPr lang="en-US" sz="2400" dirty="0"/>
              <a:t> TNR </a:t>
            </a:r>
          </a:p>
          <a:p>
            <a:pPr lvl="1"/>
            <a:endParaRPr lang="en-US" sz="2400" dirty="0"/>
          </a:p>
          <a:p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6331789" y="2467155"/>
            <a:ext cx="65733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Precision </a:t>
            </a:r>
            <a:r>
              <a:rPr lang="en-US" sz="2400" dirty="0"/>
              <a:t>aka </a:t>
            </a:r>
            <a:r>
              <a:rPr lang="en-US" sz="2400" b="1" dirty="0"/>
              <a:t>Positive Predictive Value (PPV)</a:t>
            </a:r>
          </a:p>
          <a:p>
            <a:pPr lvl="1"/>
            <a:r>
              <a:rPr lang="en-US" sz="2400" dirty="0"/>
              <a:t>TP/(TP+FP)</a:t>
            </a:r>
          </a:p>
          <a:p>
            <a:pPr lvl="1"/>
            <a:endParaRPr lang="en-US" sz="2400" b="1" dirty="0"/>
          </a:p>
          <a:p>
            <a:r>
              <a:rPr lang="en-US" sz="2400" b="1" dirty="0"/>
              <a:t>False discovery rate</a:t>
            </a:r>
            <a:endParaRPr lang="en-US" sz="2400" dirty="0"/>
          </a:p>
          <a:p>
            <a:pPr lvl="1"/>
            <a:r>
              <a:rPr lang="en-US" sz="2400" dirty="0"/>
              <a:t>FP/(FP+TP) = 1</a:t>
            </a:r>
            <a:r>
              <a:rPr lang="mr-IN" sz="2400" dirty="0"/>
              <a:t>–</a:t>
            </a:r>
            <a:r>
              <a:rPr lang="en-US" sz="2400" dirty="0"/>
              <a:t> PPV</a:t>
            </a:r>
          </a:p>
          <a:p>
            <a:pPr lvl="1"/>
            <a:endParaRPr lang="en-US" sz="2400" b="1" dirty="0"/>
          </a:p>
          <a:p>
            <a:r>
              <a:rPr lang="en-US" sz="2400" b="1" dirty="0"/>
              <a:t>Accuracy</a:t>
            </a:r>
          </a:p>
          <a:p>
            <a:pPr lvl="1"/>
            <a:r>
              <a:rPr lang="en-US" sz="2400" dirty="0"/>
              <a:t>(TP + TN) / (TP + TN + FP + FN)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000156" y="5782273"/>
            <a:ext cx="4311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Not enough for you? </a:t>
            </a:r>
            <a:r>
              <a:rPr lang="en-US" sz="1200" dirty="0"/>
              <a:t>https://</a:t>
            </a:r>
            <a:r>
              <a:rPr lang="en-US" sz="1200" dirty="0" err="1"/>
              <a:t>en.wikipedia.org</a:t>
            </a:r>
            <a:r>
              <a:rPr lang="en-US" sz="1200" dirty="0"/>
              <a:t>/wiki/</a:t>
            </a:r>
            <a:r>
              <a:rPr lang="en-US" sz="1200" dirty="0" err="1"/>
              <a:t>Confusion_matrix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127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these qualities for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886973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.,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family=binomial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Predict on all the rows 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predict(model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biopsy,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type = "response") %&gt;% as.data.frame()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          .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1   0.0160465814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2   0.9088086224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3   0.0081376226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4   0.7609349192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5   0.0181668485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6  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0.9999736224</a:t>
            </a:r>
          </a:p>
          <a:p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83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7532</TotalTime>
  <Words>1921</Words>
  <Application>Microsoft Macintosh PowerPoint</Application>
  <PresentationFormat>Widescreen</PresentationFormat>
  <Paragraphs>518</Paragraphs>
  <Slides>44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Calibri</vt:lpstr>
      <vt:lpstr>Calibri Light</vt:lpstr>
      <vt:lpstr>Cambria Math</vt:lpstr>
      <vt:lpstr>Mangal</vt:lpstr>
      <vt:lpstr>Monaco</vt:lpstr>
      <vt:lpstr>Wingdings</vt:lpstr>
      <vt:lpstr>Retrospect</vt:lpstr>
      <vt:lpstr>Equation</vt:lpstr>
      <vt:lpstr>Model validation and selection</vt:lpstr>
      <vt:lpstr>PLEASE INSTALL "pROC" </vt:lpstr>
      <vt:lpstr>Recall our models</vt:lpstr>
      <vt:lpstr>Model validation and selection</vt:lpstr>
      <vt:lpstr>Evaluating logistic regressions</vt:lpstr>
      <vt:lpstr>Confusion matrix</vt:lpstr>
      <vt:lpstr>Confusion matrix on the biopsy model</vt:lpstr>
      <vt:lpstr>Emerging quantities</vt:lpstr>
      <vt:lpstr>Calculate these qualities for biopsy model</vt:lpstr>
      <vt:lpstr>Calculate these qualities for biopsy model</vt:lpstr>
      <vt:lpstr>Evaluating the classifier</vt:lpstr>
      <vt:lpstr>What about for any possible cutoff?</vt:lpstr>
      <vt:lpstr>Real-life ROC curves</vt:lpstr>
      <vt:lpstr>ROC and AUC for our biopsy model</vt:lpstr>
      <vt:lpstr>Visualize the ROC curve</vt:lpstr>
      <vt:lpstr>Model selection via AUC</vt:lpstr>
      <vt:lpstr>Model selection via AUC</vt:lpstr>
      <vt:lpstr>Directly compare ROC curves</vt:lpstr>
      <vt:lpstr>Breathe break</vt:lpstr>
      <vt:lpstr>Linear model selection and evaluation</vt:lpstr>
      <vt:lpstr>Likelihood </vt:lpstr>
      <vt:lpstr>An example likelihood calculation</vt:lpstr>
      <vt:lpstr>Maximum likelihood estimation (very simply)</vt:lpstr>
      <vt:lpstr>The likelihood ratio test (LRT)</vt:lpstr>
      <vt:lpstr>LRT null vs alternative: Which is which?</vt:lpstr>
      <vt:lpstr>Performing a LRT</vt:lpstr>
      <vt:lpstr>LRT has very specific utility </vt:lpstr>
      <vt:lpstr>Linear model selection and evaluation</vt:lpstr>
      <vt:lpstr>Comparing non-nested models</vt:lpstr>
      <vt:lpstr>Bias-variance tradeoff in model fitting</vt:lpstr>
      <vt:lpstr>Prefer model with lowest IC (ΔIC~2)</vt:lpstr>
      <vt:lpstr>Exhaustive searching in R (one option of millions)</vt:lpstr>
      <vt:lpstr>Exhaustive search results</vt:lpstr>
      <vt:lpstr>Breathe break</vt:lpstr>
      <vt:lpstr>It matters what data you use to build a model</vt:lpstr>
      <vt:lpstr>A model is only as good as the data used to train it</vt:lpstr>
      <vt:lpstr>Model validation strategy</vt:lpstr>
      <vt:lpstr>First, a single test/train set</vt:lpstr>
      <vt:lpstr>Test/train for logistic regression</vt:lpstr>
      <vt:lpstr>Compute various classifier metrics at 0.5 cutoff</vt:lpstr>
      <vt:lpstr>AUC calculations</vt:lpstr>
      <vt:lpstr>ROC curves for training and testing</vt:lpstr>
      <vt:lpstr>K-fold cross validation is common and powerful</vt:lpstr>
      <vt:lpstr>K-fold cross validation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Nonparametric and permutation tests</dc:title>
  <dc:creator>Stephanie J. Spielman</dc:creator>
  <cp:lastModifiedBy>Stephanie J. Spielman</cp:lastModifiedBy>
  <cp:revision>1814</cp:revision>
  <cp:lastPrinted>2017-11-07T20:26:43Z</cp:lastPrinted>
  <dcterms:created xsi:type="dcterms:W3CDTF">2017-10-05T14:12:26Z</dcterms:created>
  <dcterms:modified xsi:type="dcterms:W3CDTF">2017-11-08T14:40:38Z</dcterms:modified>
</cp:coreProperties>
</file>

<file path=docProps/thumbnail.jpeg>
</file>